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6"/>
  </p:notesMasterIdLst>
  <p:sldIdLst>
    <p:sldId id="346" r:id="rId3"/>
    <p:sldId id="292" r:id="rId4"/>
    <p:sldId id="293" r:id="rId5"/>
    <p:sldId id="295" r:id="rId6"/>
    <p:sldId id="303" r:id="rId7"/>
    <p:sldId id="257" r:id="rId8"/>
    <p:sldId id="306" r:id="rId9"/>
    <p:sldId id="287" r:id="rId10"/>
    <p:sldId id="278" r:id="rId11"/>
    <p:sldId id="327" r:id="rId12"/>
    <p:sldId id="301" r:id="rId13"/>
    <p:sldId id="340" r:id="rId14"/>
    <p:sldId id="284" r:id="rId15"/>
    <p:sldId id="347" r:id="rId16"/>
    <p:sldId id="281" r:id="rId17"/>
    <p:sldId id="291" r:id="rId18"/>
    <p:sldId id="343" r:id="rId19"/>
    <p:sldId id="299" r:id="rId20"/>
    <p:sldId id="289" r:id="rId21"/>
    <p:sldId id="336" r:id="rId22"/>
    <p:sldId id="290" r:id="rId23"/>
    <p:sldId id="315" r:id="rId24"/>
    <p:sldId id="288" r:id="rId25"/>
    <p:sldId id="342" r:id="rId26"/>
    <p:sldId id="338" r:id="rId27"/>
    <p:sldId id="328" r:id="rId28"/>
    <p:sldId id="261" r:id="rId29"/>
    <p:sldId id="329" r:id="rId30"/>
    <p:sldId id="277" r:id="rId31"/>
    <p:sldId id="265" r:id="rId32"/>
    <p:sldId id="337" r:id="rId33"/>
    <p:sldId id="330" r:id="rId34"/>
    <p:sldId id="331" r:id="rId35"/>
    <p:sldId id="332" r:id="rId36"/>
    <p:sldId id="260" r:id="rId37"/>
    <p:sldId id="333" r:id="rId38"/>
    <p:sldId id="339" r:id="rId39"/>
    <p:sldId id="334" r:id="rId40"/>
    <p:sldId id="335" r:id="rId41"/>
    <p:sldId id="282" r:id="rId42"/>
    <p:sldId id="317" r:id="rId43"/>
    <p:sldId id="341" r:id="rId44"/>
    <p:sldId id="285" r:id="rId45"/>
  </p:sldIdLst>
  <p:sldSz cx="9144000" cy="5143500" type="screen16x9"/>
  <p:notesSz cx="6858000" cy="9144000"/>
  <p:defaultTextStyle>
    <a:defPPr>
      <a:defRPr lang="ru-RU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94660"/>
  </p:normalViewPr>
  <p:slideViewPr>
    <p:cSldViewPr>
      <p:cViewPr varScale="1">
        <p:scale>
          <a:sx n="136" d="100"/>
          <a:sy n="136" d="100"/>
        </p:scale>
        <p:origin x="120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E175F-BA65-4737-ABCE-3F1D96052E1E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4864E-B1BE-4745-A735-0EDA672E6D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73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1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3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EB4A7-47E7-F0ED-D1A5-B1432EBED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809293-7608-454A-85D3-FD826F53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DCB88B-52F7-EBF6-8AC2-9C9F90C9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15428-3C9A-C085-1754-58B2B652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1744CF-616B-6A0C-267B-F021D04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63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A6B72-CED9-8095-8737-BFA0F7A3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7D6A21-070A-17D0-9703-09E1553C9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EDDCC-00CB-F5B6-C144-B02D43EF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7192E-E462-39C3-6F12-E3FE1D7E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14809-0777-6327-29AE-E434A5B6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4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D804F-5F35-7EB5-1EED-4C4F852F7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8AFD67-9B3E-6747-E584-AD90E4DC2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8CF3F3-B27D-59D5-7143-BB3F16AA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8F415-4C9C-CD97-E928-80A4A38E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082EC-7831-1578-AEE2-F0D2C1E7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69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6D51B-1DB4-36F7-732B-29CC207E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A437F-CD0B-1497-14BC-AEF5B7719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3862A-4153-EEF7-9187-C5274BCCF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50D9D7-38B5-2543-497F-BDA9013A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8BF353-512D-C183-8028-7B7C6385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9F0825-AB5D-F292-1B41-4512BE8D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16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56A23-EBC1-7FCD-5D68-D251BE1E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F7E50A-673E-4C07-98D9-02C59E1B6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4A9E00-6792-4CD6-A7A1-EC8CE503D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2DF37C-9BA9-7F2B-F726-7B2516BD5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09BDCA-4A74-3D7B-F50A-56CC8342C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FBEABB-271A-F0D6-4022-7EAB200A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5CB43C-A50D-A90D-ED99-33E35EBF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329498-557B-6F0E-2979-F00BEF97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35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B2680-0E48-FFF0-D478-1FAC1415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094E2B-81D8-0830-8924-773C625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788433-ED64-30DE-6213-9977F896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D9A283-F577-ADE2-51AE-204D00C7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8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FD1454-F460-7A34-6997-1C8B0C59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1048AD-C862-4D13-0F1B-8B42488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E3554F-FBAD-CA31-6DA2-274329A0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10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0DCE8-0039-7E86-A042-C0C3E4FC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ACF21-863D-A5D7-9250-5641B3AC8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A6F03A-27FA-4AA1-9B43-8378052C7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2A49D-82C0-F9D4-E504-AE37F189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454907-2507-1CD7-3D8E-044050C5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E0194C-1D1E-F6A1-568F-369AA57E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7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783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5F798-E8F7-D68A-30D2-B12D3F3A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DA18C0-60E5-C42F-8710-17A20A19C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64AA55-4509-423E-231D-2C05BCBAE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44B62F-5331-2F49-3D54-65E68B82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D05061-BA60-F4A2-D42A-1BD39E19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6DA0A-5713-700F-98D9-365EBF75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4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F3DA4-CC48-6483-82BF-05966AA4F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907D4B-DD6F-5FDF-5113-2A3AA150E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EBCDF7-82D9-132C-EA57-89728777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6A29AE-0D04-4C3A-64D3-80E9244C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1C1D2F-EC6D-7D8D-B6BB-CDC98ABE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33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ABBD9E-5FF5-2CE2-924C-12956E7B8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19C99D-84F6-D73D-34A3-CC35D048C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965D58-1ED6-55A5-AA70-7B7C2558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C943C-DECF-3F6E-BE7B-F7409A7D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7CD419-502B-2DDC-F057-9414969E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8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5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6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78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21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3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F9624-A5F6-4A69-A09C-675579CC52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23FFD-9921-4A4B-930A-850A4E40B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8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7A9F1-1809-7F17-24D5-3BC4BCCA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533B5E-5D87-21E1-76F2-639C17B2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B2C1A4-5007-EA8F-FCB2-EE88563AA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fld id="{8D452516-EE06-4171-9D2B-FB32511CB7F6}" type="datetimeFigureOut">
              <a:rPr lang="ru-RU" smtClean="0">
                <a:solidFill>
                  <a:prstClr val="black">
                    <a:tint val="82000"/>
                  </a:prstClr>
                </a:solidFill>
              </a:rPr>
              <a:pPr defTabSz="685800"/>
              <a:t>11.07.2025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2ED9-354A-DB50-20E8-772E7D27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DAFF0-AFD9-88C3-18E7-EFB5A791A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fld id="{DC39EA82-AEE9-4C46-88D9-83C67CC15693}" type="slidenum">
              <a:rPr lang="ru-RU" smtClean="0">
                <a:solidFill>
                  <a:prstClr val="black">
                    <a:tint val="82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B5C88-E1ED-12A6-08FB-40E78D936C59}"/>
              </a:ext>
            </a:extLst>
          </p:cNvPr>
          <p:cNvSpPr txBox="1"/>
          <p:nvPr/>
        </p:nvSpPr>
        <p:spPr>
          <a:xfrm>
            <a:off x="597667" y="1654848"/>
            <a:ext cx="7948670" cy="170815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ru-RU" sz="5300" b="1" dirty="0">
                <a:ln w="127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Прохоровское поле:</a:t>
            </a:r>
          </a:p>
          <a:p>
            <a:pPr algn="ctr" defTabSz="685783"/>
            <a:r>
              <a:rPr lang="ru-RU" sz="5300" b="1" dirty="0">
                <a:ln w="127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«Битва брони и огня»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FECD5-3324-8DA1-276E-9F366EF6E04C}"/>
              </a:ext>
            </a:extLst>
          </p:cNvPr>
          <p:cNvSpPr txBox="1"/>
          <p:nvPr/>
        </p:nvSpPr>
        <p:spPr>
          <a:xfrm>
            <a:off x="2242519" y="140467"/>
            <a:ext cx="4658965" cy="50783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ФГБОУ ВО Белгородский ГАУ</a:t>
            </a:r>
          </a:p>
          <a:p>
            <a:pPr algn="ctr" defTabSz="685783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библиотечно-информационных ресурсов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C9FFE-FB1E-DEC7-BEEF-C6DA1E917451}"/>
              </a:ext>
            </a:extLst>
          </p:cNvPr>
          <p:cNvSpPr txBox="1"/>
          <p:nvPr/>
        </p:nvSpPr>
        <p:spPr>
          <a:xfrm>
            <a:off x="4135463" y="4726037"/>
            <a:ext cx="873073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год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" y="21450"/>
            <a:ext cx="991297" cy="9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0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51676"/>
            <a:ext cx="4536504" cy="203132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намеревались уничтожить сразу фронта — Воронежский и Центральный, а также перемолоть танковые резервы Красной армии возле станции Прохоровка. Успех операции открывал для фашистов пути на Москву, на юг и освобождал силы для уничтожения Ленинграда</a:t>
            </a:r>
          </a:p>
        </p:txBody>
      </p:sp>
      <p:pic>
        <p:nvPicPr>
          <p:cNvPr id="3074" name="Picture 2" descr="D:\Рабочий стол\slide-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36625"/>
          <a:stretch/>
        </p:blipFill>
        <p:spPr bwMode="auto">
          <a:xfrm>
            <a:off x="5004049" y="195492"/>
            <a:ext cx="3880388" cy="467518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62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чий стол\Rotmistrov_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89165"/>
            <a:ext cx="3289772" cy="476518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7" y="3435847"/>
            <a:ext cx="237566" cy="369332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320" y="1971585"/>
            <a:ext cx="4608512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советской стороны командование танковыми соединениями во время сражения осуществлял генерал-лейтенант танковых войск Павел Алексеевич Ротмистров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23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pic>
        <p:nvPicPr>
          <p:cNvPr id="3075" name="Picture 3" descr="D:\Рабочий стол\Скан Прохоровк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09976"/>
            <a:ext cx="2365641" cy="333383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Скан Прохоровка\4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6416" b="4271"/>
          <a:stretch/>
        </p:blipFill>
        <p:spPr bwMode="auto">
          <a:xfrm>
            <a:off x="7165740" y="2715766"/>
            <a:ext cx="1798746" cy="236412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5" y="1384496"/>
            <a:ext cx="5976666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Замулин  В. Прохоровка / В. Замулин // Родина.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2008.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№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– С.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20–22.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4" y="2355726"/>
            <a:ext cx="6192688" cy="230832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 статье автор рассказывает о командующем танковым соединением под Прохоровкой полковнике Павле Алексеевиче Ротмисрове. Перед Ротмистроваым ставилась очень трудная задача: ударом в лоб по дивизиям «Лейштандарт» и «Дас Райх» рассечь корпус СС на несколько частей и углубиться в его тыл на 30 километров. При этом планировалось, что третья дивизия – «Мёртвая голова» – окажется зажатой между флангами наших армий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-20538"/>
            <a:ext cx="7272808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периодическое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" y="-30181"/>
            <a:ext cx="129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73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8" y="4371956"/>
            <a:ext cx="7632848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Наступление на Прохоровку началось 10 июля 1943 года.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Решающая тактическая схватка операции «Цитадель» произошла 12 июля</a:t>
            </a:r>
          </a:p>
        </p:txBody>
      </p:sp>
      <p:pic>
        <p:nvPicPr>
          <p:cNvPr id="13315" name="Picture 3" descr="D:\Рабочий стол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31" y="195486"/>
            <a:ext cx="6261742" cy="417653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6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5584"/>
          <a:stretch/>
        </p:blipFill>
        <p:spPr bwMode="auto">
          <a:xfrm>
            <a:off x="6557381" y="1309541"/>
            <a:ext cx="2468802" cy="373286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817" y="1210955"/>
            <a:ext cx="6480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Никифоров, Ю.А. Прохоровское сражение в исторической памяти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историографии (к 75-летию разгрома немецко-фашистских войск в Курской битве) / Ю. А. Никифоров // Локус: люди, общество, культуры, смыслы. – 2018. – № 4. – С. 88–94. – ISSN 2500-2988. – Текст : электронный // Лань : электронно-библиотечная система. – URL: https://e.lanbook.com/journal/issue/312337 (дата обращения: 08.07.2025). – Режим доступа: для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пользователей.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487" y="3175977"/>
            <a:ext cx="6084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статье обсуждается проблема соответствия образа «крупнейшего танкового сражения Второй мировой войны». Подчеркивается важность сохранения и поддержания символического значения Мемориала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поле, который приобретает особую значимость как дань памяти советским воинам, павшим в Курской битве, уважения к ратному подвигу солдат и командиров всех родов войск, заслонивших врагу путь на Курск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периодическая статья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электронно-библиотечной системе «Лань»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77"/>
            <a:ext cx="1148745" cy="1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4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07" y="3911010"/>
            <a:ext cx="9073008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у деревни Прохоровка было выбрано неслучайно. Немецким войскам необходимо было преодолеть узкий участок между железнодорожной насыпью и рекой Псёл для того, чтобы выйти на оперативный простор и продолжить наступление на Курск. В задачу же советских войск входило сдержать и окружить противника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02" y="123478"/>
            <a:ext cx="4945000" cy="374704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1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47" y="4371956"/>
            <a:ext cx="9144000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южном фарсе Курской дуги свершилась решающая битва: на поле под Прохоровкой сошлись две танковые армады в общей сложности больше тысячи бронированных машин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04" y="339502"/>
            <a:ext cx="6781593" cy="388843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36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" y="0"/>
            <a:ext cx="9144000" cy="869686"/>
          </a:xfrm>
          <a:prstGeom prst="rect">
            <a:avLst/>
          </a:prstGeom>
        </p:spPr>
      </p:pic>
      <p:pic>
        <p:nvPicPr>
          <p:cNvPr id="5122" name="Picture 2" descr="D:\Рабочий стол\Скан Прохоровк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22" y="987574"/>
            <a:ext cx="2016224" cy="283891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чий стол\Скан Прохоровка\2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"/>
          <a:stretch/>
        </p:blipFill>
        <p:spPr bwMode="auto">
          <a:xfrm>
            <a:off x="6660232" y="2355725"/>
            <a:ext cx="1964979" cy="265304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635652"/>
            <a:ext cx="6336703" cy="64631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Куваев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Здесь решалась судьба крупнейшего сражения / В. Куваев // Ваш Успех. – 2010. – № 3. – С. 6–7.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564" y="2787774"/>
            <a:ext cx="6252997" cy="175432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Белгородская область – это территория, на которой разворачивались основные действия грандиозного сражения на Курской Дуге, ставшего решающим в противостоянии войск СССР и фашистской Германии. Кульминационным событием всей этой крупномасштабной операции стало Прохоровское сражение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9077"/>
            <a:ext cx="7128792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периодическое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" y="0"/>
            <a:ext cx="129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97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"/>
          <a:stretch/>
        </p:blipFill>
        <p:spPr bwMode="auto">
          <a:xfrm>
            <a:off x="1806537" y="195488"/>
            <a:ext cx="5530939" cy="360039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3867900"/>
            <a:ext cx="9001000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Выживший в той «мясорубке» Герой Советского Союза Григорий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Пенежко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вспоминал: «...Стоял такой грохот, что перепонки давило, кровь текла из ушей. Сплошной рёв моторов, лязганье металла, грохот, взрывы снарядов, дикий скрежет разрываемого железа... От выстрелов в упор сворачивало башни, лопалась броня, взрывались танки...»</a:t>
            </a:r>
          </a:p>
        </p:txBody>
      </p:sp>
    </p:spTree>
    <p:extLst>
      <p:ext uri="{BB962C8B-B14F-4D97-AF65-F5344CB8AC3E}">
        <p14:creationId xmlns:p14="http://schemas.microsoft.com/office/powerpoint/2010/main" val="680566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65" y="3723884"/>
            <a:ext cx="9073008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обеих сторон людские потери были огромны: тысячи убитых, раненых, без вести пропавших. По словам очевидцев, «всюду на поле боя виднелись тела убитых, искореженные танки, раздавленные орудия, бесчисленные воронки от снарядов. И ни одной зеленой былинки — сплошь выпаханная, выжженная, черная, дымящаяся земля»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Рабочий стол\копии о прохоровке\1485689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49468" r="1489" b="1933"/>
          <a:stretch/>
        </p:blipFill>
        <p:spPr bwMode="auto">
          <a:xfrm>
            <a:off x="1259633" y="267500"/>
            <a:ext cx="6802557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1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8" y="4155928"/>
            <a:ext cx="9108504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народа есть в родном Отечестве свои особые – священные места, которые связаны с ценностями национальной культуры, имеют исторические значения для судьбы страны и самого народа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92545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Рабочий стол\f0e217es-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07" y="195487"/>
            <a:ext cx="5280587" cy="396044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23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371956"/>
            <a:ext cx="8640960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сражении безоговорочную победу одержали советские танкисты. Наши воины проявили выдающийся героизм и сумели выдержать тяжелейший удар противника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2" b="-1"/>
          <a:stretch>
            <a:fillRect/>
          </a:stretch>
        </p:blipFill>
        <p:spPr bwMode="auto">
          <a:xfrm>
            <a:off x="1185420" y="408378"/>
            <a:ext cx="6773161" cy="389156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656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094422"/>
            <a:ext cx="6120680" cy="147732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Т3(2)62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27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Великие Битвы 1941-1945 гг.: 75-летию Курской Битвы посвящается / сост. С. И. Полонский. – Вологда : Эпатаж, 2018. – 96 с.</a:t>
            </a:r>
          </a:p>
        </p:txBody>
      </p:sp>
      <p:pic>
        <p:nvPicPr>
          <p:cNvPr id="3074" name="Picture 2" descr="D:\Рабочий стол\9de3d9d9_b0bb_11ef_a7a9_00155d08020a_39c96256_b683_11ef_a7a9_00155d08020a.resiz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b="1168"/>
          <a:stretch/>
        </p:blipFill>
        <p:spPr bwMode="auto">
          <a:xfrm>
            <a:off x="6228184" y="1059582"/>
            <a:ext cx="2757996" cy="395905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715766"/>
            <a:ext cx="5940152" cy="2031313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в хронологическом порядке описываются важнейшие сражения Великой Отечественной войны 1941-1945 гг. Книга содержит множество карт, фотографий, представлена наградная система, работы военторга во время войны. Отдельные главы посвящены трудовому подвигу советского народа и роли помощи союзников в достижении общей победы над фашизмом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7461"/>
            <a:ext cx="5400600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0538"/>
            <a:ext cx="1106145" cy="111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07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826893"/>
            <a:ext cx="8892480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«Безусловно, мы выиграли под Прохоровкой, не позволив противнику прорваться на оперативный простор, заставили его отказаться от своих далеко идущих планов и вынудили отойти в исходное положение. Наши войска выстояли в четырехдневном ожесточенном сражении, а противник утратил свои наступательные возможности…»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11" y="198327"/>
            <a:ext cx="5000791" cy="352555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48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83919"/>
            <a:ext cx="9108504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 под Прохоровкой стало кульминацией грандиозной стратегической операции, вошедшей в историю, как Курская битва, которая явилась решающей в обеспечении коренного перелома в ходе Великой Отечественной войны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8905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7" y="195488"/>
            <a:ext cx="5671339" cy="379551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765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5"/>
            <a:ext cx="9144000" cy="869686"/>
          </a:xfrm>
          <a:prstGeom prst="rect">
            <a:avLst/>
          </a:prstGeom>
        </p:spPr>
      </p:pic>
      <p:pic>
        <p:nvPicPr>
          <p:cNvPr id="1026" name="Picture 2" descr="D:\Рабочий стол\Скан Прохоровка\Величие подви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85" y="1008681"/>
            <a:ext cx="2895801" cy="401019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4" y="1347615"/>
            <a:ext cx="5760640" cy="147732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Т3(2)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12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Сабельников М.А.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Прохоровка: величие подвига / М. А. Сабельников. – Белгород 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Везелица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2005. – 280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7" y="3147814"/>
            <a:ext cx="5256583" cy="147732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издании читатель узнает десятки новых героев боев под Прохоровкой и вокруг неё, о том как свято хранят светлую память прохоровцы о живых и павших, о встречах ветеранов войны,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детях, внуков и правнуков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3329"/>
            <a:ext cx="6408712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0538"/>
            <a:ext cx="1116632" cy="112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788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11910"/>
            <a:ext cx="9144000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Гитлеровские войска потеряли в сражении до четверти танков, что окончательно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исчерпало атакующий потенциал на Белгородском направлении. Наступление немцев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остановлено. План «Цитадель» провалился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71598" y="483518"/>
            <a:ext cx="7272810" cy="3389664"/>
            <a:chOff x="1619672" y="411510"/>
            <a:chExt cx="7272810" cy="338966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11510"/>
              <a:ext cx="2520280" cy="3389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411510"/>
              <a:ext cx="4824538" cy="33843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279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3579862"/>
            <a:ext cx="8712968" cy="147732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1995 году был открыт Музей-заповедник «Прохоровское поле».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Мемориальный, многофункциональный комплекс на танковом поле представляет собой обширную благоустроенную территорию с расположенными на ней мемориальными сооружениями и памятниками, выставкой бронетехники времен Великой Отечественной войны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Рабочий стол\9425ccf4f1e1089033ca745585a4bb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99" y="180222"/>
            <a:ext cx="5698002" cy="332763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659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3887" y="1173984"/>
            <a:ext cx="5760640" cy="175432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Т3(2Рос-4Бел)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84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 Подвига и Славы: к 60-летию Победы в Великой Отечественной войны / ред. В. И. Маматов. – Белгород : Белгородская областная типография, 2005. – 188 с. </a:t>
            </a:r>
          </a:p>
        </p:txBody>
      </p:sp>
      <p:pic>
        <p:nvPicPr>
          <p:cNvPr id="6147" name="Picture 3" descr="D:\Рабочий стол\Скан Прохоровка\Прохоровская зем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6" y="12004798"/>
            <a:ext cx="1651961" cy="23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Рабочий стол\Скан Прохоровка\Прохоровская земл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1" y="7853160"/>
            <a:ext cx="4392488" cy="78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Рабочий стол\Прохоровская земл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r="1505" b="1160"/>
          <a:stretch/>
        </p:blipFill>
        <p:spPr bwMode="auto">
          <a:xfrm rot="10800000">
            <a:off x="6147788" y="989416"/>
            <a:ext cx="2841040" cy="397370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8" y="3092359"/>
            <a:ext cx="5976668" cy="175431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в хронологической последовательности рассказывается о создании Прохоровского района. Центральное  место уделено освещению исторических событий, связанных с описанием Прохоровского танкового сражения, рождения и развития Государственного военно-исторического музея-заповедника «Прохоровское поле»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0"/>
            <a:ext cx="5976664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7"/>
            <a:ext cx="1080118" cy="10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16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68702"/>
            <a:ext cx="9144000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памятник музея-заповедника – Памятник Победы – Звонница –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высоте 252,2, где 12 июля 1943 года находился эпицентр </a:t>
            </a: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танкового сражения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>
            <a:fillRect/>
          </a:stretch>
        </p:blipFill>
        <p:spPr bwMode="auto">
          <a:xfrm>
            <a:off x="1368703" y="123478"/>
            <a:ext cx="6406595" cy="396044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24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19" y="1131590"/>
            <a:ext cx="5832649" cy="175432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Т3(2Рос-4Бел)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84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Прохоровское поле : иллюстрированный альманах / сост. Н. Д. Глущенко. – Можайск : Можайский полиграфический комбинат, 2001. – 160 с. –(Памятники Отечества. Музеи России)</a:t>
            </a:r>
          </a:p>
        </p:txBody>
      </p:sp>
      <p:pic>
        <p:nvPicPr>
          <p:cNvPr id="2050" name="Picture 2" descr="D:\Рабочий стол\1014037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44479"/>
            <a:ext cx="2448272" cy="397554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928" y="3032250"/>
            <a:ext cx="6165264" cy="203132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Альманах посвящён великому танковому сражению под Прохоровкой в июле 1943 г., рассказывается об участниках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талантливых полководцах Прохоровского танкового сражения, об оккупации Белгородчины, её освобождении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фашистов, также в альманахе рассказывается о создании монумента Победы «Звонница», рождении музея-заповедника «Прохоровское поле»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51470"/>
            <a:ext cx="5760640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92545"/>
            <a:ext cx="1152128" cy="11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77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587976"/>
            <a:ext cx="7704856" cy="36933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Белгородчине таким священным местом является Прохоровское поле</a:t>
            </a:r>
          </a:p>
        </p:txBody>
      </p:sp>
      <p:pic>
        <p:nvPicPr>
          <p:cNvPr id="3075" name="Picture 3" descr="D:\Рабочий стол\870_580_fixedwid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"/>
          <a:stretch/>
        </p:blipFill>
        <p:spPr bwMode="auto">
          <a:xfrm>
            <a:off x="1335905" y="195492"/>
            <a:ext cx="6472190" cy="421065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37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784" y="3363840"/>
            <a:ext cx="8460432" cy="175432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Звонница состоит из 4-х белокаменных пилонов, олицетворяющих четыре года войны. Венчает пилоны золотая сфера – символ солнца, исторический символ русской державы. Над сферой возвышается семиметровая скульптура Покрова Пресвятой Богородицы – заступницы и защитницы России. Над пилонами, в круглой части из белого мрамора, золотым блеском сияют слова: «Нет больше той любви, как положить жизнь, душу свою за друзей своих»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40" y="123478"/>
            <a:ext cx="4906333" cy="324036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15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60" y="3939908"/>
            <a:ext cx="8892480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Далеко слышен звон колокола на Монументе Победы, каждые 20 минут он оповещает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трёх ратных полях России. Первый звон – о героях Куликовского поля, избавителях Великой Руси от нашествия монголо-татарского ига. Второй звон – о солдатах Бородино, верных сынах России. Третий – память о победе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</a:t>
            </a:r>
            <a:r>
              <a:rPr lang="ru-RU" dirty="0"/>
              <a:t>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25" y="123478"/>
            <a:ext cx="5064563" cy="379842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17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71" y="3867900"/>
            <a:ext cx="9108504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на танковом поле представляет собой обширную благоустроенную территорию с расположенными на ней мемориальными сооружениями и памятниками, выставкой бронетехники времен Великой Отечественной войны. Основу комплекса составляют три музея, расположенные в шаговой доступности друг от друга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7"/>
          <a:stretch/>
        </p:blipFill>
        <p:spPr bwMode="auto">
          <a:xfrm>
            <a:off x="1595954" y="195486"/>
            <a:ext cx="5952093" cy="367240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9665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836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579862"/>
            <a:ext cx="8424936" cy="147732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«Третье ратное поле России» является ведущим культурно-просветительным учреждением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Белгородской области. Главная тема музея – история Прохоровского танкового сражения. Это музей боевой славы русского солдата, благодаря мужеству, стойкости и героизму которого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 в июле 1943 года был совершён коренной перелом в Курской битве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17" y="195486"/>
            <a:ext cx="6331367" cy="328759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8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828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5" y="1707654"/>
            <a:ext cx="4752528" cy="230832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предмузейной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величественная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-художественная композиция «Танковое сражение под Прохоровкой. Таран». Это композиция – символ, олицетворяющая героизм советских воинов. Это – Прохоровское сражение в миниатюре, тем не менее в полной мере передающее накал сражения</a:t>
            </a:r>
          </a:p>
        </p:txBody>
      </p:sp>
      <p:pic>
        <p:nvPicPr>
          <p:cNvPr id="7170" name="Picture 2" descr="D:\Рабочий стол\_U01er62x4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77030"/>
            <a:ext cx="4248473" cy="458944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559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pic>
        <p:nvPicPr>
          <p:cNvPr id="1026" name="Picture 2" descr="D:\Рабочий стол\1011061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35387"/>
            <a:ext cx="2880318" cy="398462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004" y="1136811"/>
            <a:ext cx="6041172" cy="175432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Т3(2Рос-4Бел)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25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Священная земля. «Прохоровское поле» – государственный военно-исторический музей-заповедник / сост. В.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Собровин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Белгород : Белгородская областная типография, 2004. – 160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6" y="3044893"/>
            <a:ext cx="5936910" cy="192359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Белгородцы бережно хранят память о тех ратных подвигах 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на­ших воинов, которые принесли Великую Победу. 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Прохоровской земле знаменитый памятник-заповедник, составляю­щий славную триаду ратных полей России наряду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полем Ку­ликовым и Бородинским полем. Такой памятной реликвией на веч­ные времена остается Государственный военно-исторический музей-заповедник «Прохоровское поле»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0"/>
            <a:ext cx="5616624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16"/>
            <a:ext cx="1080118" cy="108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377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84" y="3891701"/>
            <a:ext cx="9131215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Музея бронетанковой техники – воссоздание полной картины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 истории танкостроения от периода античности и средневековья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наших дней. Экспозиция помогает проследить, как совершенствовалось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боевая техника с течением времени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22" y="123478"/>
            <a:ext cx="5539078" cy="374441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" y="-22159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9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pic>
        <p:nvPicPr>
          <p:cNvPr id="2051" name="Picture 3" descr="D:\Рабочий стол\Скан Прохоровк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0" y="1005787"/>
            <a:ext cx="2208345" cy="279009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стол\Скан Прохоровка\1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5927" b="5304"/>
          <a:stretch/>
        </p:blipFill>
        <p:spPr bwMode="auto">
          <a:xfrm>
            <a:off x="6372200" y="2355726"/>
            <a:ext cx="2324013" cy="269352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6" y="1347620"/>
            <a:ext cx="5976662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Т3(2Р-4Бел)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43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Белогорье-2015: достижения, события, люди / ред. Е. С. Савченко. – Рыбинск 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Медиарост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2016. – 196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80229"/>
            <a:ext cx="5904656" cy="2031313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мая состоялось открытие скульптурной композиции «Танковый десант». В центре памятника – легендарный Т-34, на его корпусе – фигуры шести солдат и медсестры, рядом с танком – скульптуры еще трех бегущих воинов. Одним из главных идеологических моментов стало именно изображение солдат разных национальностей, сражавшихся плечом к плечу под Прохоровкой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0"/>
            <a:ext cx="5976664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периодическое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0" y="2"/>
            <a:ext cx="129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811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4155928"/>
            <a:ext cx="9108504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территории, прилегающей к Музею бронетанковой техники, центральное место занимает скульптурная композиция «Танковый десант». Памятник олицетворяет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мужество воинов Красной армии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09191"/>
            <a:ext cx="5933835" cy="397472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213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15000"/>
            <a:ext cx="9144000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Подвигу тружеников тыла посвящен третий музей «Битва за оружие Великой Победы».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рассказывает об истории эвакуации и подвиге советских граждан, которые в годы войны в тяжелейших условиях трудились на промышленных и сельскохозяйственных предприятиях. В экспозиции музея около 2000 экспонатов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52" y="321505"/>
            <a:ext cx="6304700" cy="354639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42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2" y="4659982"/>
            <a:ext cx="9036496" cy="36933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Прохоровка, находится на севере Белгородской области близ границы с Курской областью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92545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Рабочий стол\nb96jm-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3066" r="3463" b="7473"/>
          <a:stretch/>
        </p:blipFill>
        <p:spPr bwMode="auto">
          <a:xfrm>
            <a:off x="1439652" y="195492"/>
            <a:ext cx="6264696" cy="428689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419872" y="915566"/>
            <a:ext cx="1080120" cy="1016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204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9" y="2211712"/>
            <a:ext cx="4032448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Бородинского поля Прохоровское считается третьим ратным полем России</a:t>
            </a:r>
          </a:p>
        </p:txBody>
      </p:sp>
      <p:pic>
        <p:nvPicPr>
          <p:cNvPr id="10242" name="Picture 2" descr="D:\Рабочий стол\800_600_fixedwid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03698"/>
            <a:ext cx="3888432" cy="29163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Рабочий стол\870_576_fixedwid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8" b="8685"/>
          <a:stretch/>
        </p:blipFill>
        <p:spPr bwMode="auto">
          <a:xfrm>
            <a:off x="4716022" y="123478"/>
            <a:ext cx="3890783" cy="202095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448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10" y="3943177"/>
            <a:ext cx="9144000" cy="120032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мая 1995 года, к 50-летию Победы в Великой Отечественной войне, в Прохоровке был открыт храм святых апостолов Петра и Павла (день празднования памяти этих святых приходится на 12 июля, день сражения) в память о погибших под Прохоровкой. На его мраморных плитах высечены имена 7 тысяч погибших здесь воинов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22" y="123480"/>
            <a:ext cx="4578756" cy="38164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2878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082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9686"/>
          </a:xfrm>
          <a:prstGeom prst="rect">
            <a:avLst/>
          </a:prstGeom>
        </p:spPr>
      </p:pic>
      <p:pic>
        <p:nvPicPr>
          <p:cNvPr id="4098" name="Picture 2" descr="D:\Рабочий стол\Скан Прохоровк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005061"/>
            <a:ext cx="2160237" cy="294674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Скан Прохоровка\3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4243" r="1" b="5941"/>
          <a:stretch>
            <a:fillRect/>
          </a:stretch>
        </p:blipFill>
        <p:spPr bwMode="auto">
          <a:xfrm>
            <a:off x="6444207" y="2192488"/>
            <a:ext cx="2198861" cy="28203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635652"/>
            <a:ext cx="6120679" cy="64631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Овчарова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Прохоровское сражение: события и факты / Н. Овчарова // Родина. – 2013. – № 7. – С. 42 – 43.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87775"/>
            <a:ext cx="5832648" cy="147732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 под Прохоровкой вошло в  историю под собственным  именем, хотя и было лишь частью Курской битвы. За победу под Прохоровкой было заплачено очень дорого. Есть события навсегда остающиеся нашем сознании незаживляющей раной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0"/>
            <a:ext cx="6696744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периодическое издание находится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библиотечном фонде университета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92546"/>
            <a:ext cx="129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317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55926"/>
            <a:ext cx="9108504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 под небольшой станцией Прохоровка в годы Великой Отечественной войны стало примером грандиозного танкового сражения за всю историю войны. Битва под Прохоровкой стала олицетворением мужества и героизма советских танкистов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948" r="-129" b="7142"/>
          <a:stretch/>
        </p:blipFill>
        <p:spPr bwMode="auto">
          <a:xfrm>
            <a:off x="1409937" y="195486"/>
            <a:ext cx="6324126" cy="395034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33655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1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371956"/>
            <a:ext cx="8856984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Ровно 82 года назад земля здесь сотрясалась от грохота орудий, дым застилал небо, превращая день в ночь. Здесь, не щадя ни врага, ни себя, за Родину бились наши деды</a:t>
            </a:r>
          </a:p>
        </p:txBody>
      </p:sp>
      <p:pic>
        <p:nvPicPr>
          <p:cNvPr id="7171" name="Picture 3" descr="D:\Рабочий стол\scale_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34" y="195492"/>
            <a:ext cx="6234133" cy="395347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-5797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07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8" y="-92545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43958"/>
            <a:ext cx="9144000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июля 1943 года под Прохоровкой произошло крупнейшее танковое сражение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советской и германской армиями</a:t>
            </a:r>
          </a:p>
        </p:txBody>
      </p:sp>
      <p:pic>
        <p:nvPicPr>
          <p:cNvPr id="6146" name="Picture 2" descr="D:\Рабочий стол\t23btcN-pJ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5" y="195486"/>
            <a:ext cx="4248471" cy="424847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71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38" y="4301689"/>
            <a:ext cx="9108504" cy="64633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Прохоровское сражение стало одним из самых кровавых за все время ВОВ. Обе стороны потеряли под Прохоровкой не только танки, но и тысячи людей убитыми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1" y="-4918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Рабочий стол\1667453015_47-sportishka-com-p-boi-v-masle-krasivo-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9503"/>
            <a:ext cx="6768752" cy="380742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16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55928"/>
            <a:ext cx="9036496" cy="92333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трудно себе представить, что именно этот участок местности, шириной всего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10-12 км, между рекой Псёл и железнодорожной насыпью стал местом грандиозной битвы почти 1200 танков и самоходных орудий</a:t>
            </a:r>
          </a:p>
        </p:txBody>
      </p:sp>
      <p:pic>
        <p:nvPicPr>
          <p:cNvPr id="5122" name="Picture 2" descr="D:\Рабочий стол\6e48494d-a65b-5a3f-b4f2-a035e0c481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28" y="267495"/>
            <a:ext cx="6678744" cy="38164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14" y="-2053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3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51672"/>
            <a:ext cx="4896544" cy="230832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Потерпев поражение под Сталинградом, немецкое командование готовило новую операцию, которая получила название «Цитадель». Ставка делалась на внезапность, мощную артподготовку и массированные авиаудары. Для гитлеровцев это была последняя попытка повернуть ход войны вспять</a:t>
            </a:r>
          </a:p>
          <a:p>
            <a:r>
              <a:rPr lang="ru-RU" dirty="0"/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"/>
            <a:ext cx="14017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5488"/>
            <a:ext cx="3561156" cy="479616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099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2052</Words>
  <Application>Microsoft Office PowerPoint</Application>
  <PresentationFormat>Экран (16:9)</PresentationFormat>
  <Paragraphs>113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Tahoma</vt:lpstr>
      <vt:lpstr>Times New Roman</vt:lpstr>
      <vt:lpstr>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Строева Ольга Михайловна</dc:creator>
  <cp:lastModifiedBy>Воробьева Татьяна Юрьевна</cp:lastModifiedBy>
  <cp:revision>212</cp:revision>
  <dcterms:created xsi:type="dcterms:W3CDTF">2025-07-03T11:39:35Z</dcterms:created>
  <dcterms:modified xsi:type="dcterms:W3CDTF">2025-07-11T07:33:07Z</dcterms:modified>
</cp:coreProperties>
</file>